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305" r:id="rId2"/>
    <p:sldId id="306" r:id="rId3"/>
    <p:sldId id="259" r:id="rId4"/>
    <p:sldId id="266" r:id="rId5"/>
    <p:sldId id="272" r:id="rId6"/>
    <p:sldId id="267" r:id="rId7"/>
    <p:sldId id="268" r:id="rId8"/>
    <p:sldId id="310" r:id="rId9"/>
    <p:sldId id="269" r:id="rId10"/>
    <p:sldId id="270" r:id="rId11"/>
    <p:sldId id="271" r:id="rId12"/>
    <p:sldId id="273" r:id="rId13"/>
    <p:sldId id="260" r:id="rId14"/>
    <p:sldId id="261" r:id="rId15"/>
    <p:sldId id="274" r:id="rId16"/>
    <p:sldId id="291" r:id="rId17"/>
    <p:sldId id="294" r:id="rId18"/>
    <p:sldId id="295" r:id="rId19"/>
    <p:sldId id="309" r:id="rId20"/>
    <p:sldId id="299" r:id="rId21"/>
    <p:sldId id="257" r:id="rId22"/>
    <p:sldId id="281" r:id="rId23"/>
    <p:sldId id="304" r:id="rId24"/>
    <p:sldId id="275" r:id="rId25"/>
    <p:sldId id="276" r:id="rId26"/>
    <p:sldId id="308" r:id="rId27"/>
    <p:sldId id="277" r:id="rId28"/>
    <p:sldId id="278" r:id="rId29"/>
    <p:sldId id="282" r:id="rId30"/>
    <p:sldId id="283" r:id="rId31"/>
    <p:sldId id="284" r:id="rId32"/>
    <p:sldId id="285" r:id="rId33"/>
    <p:sldId id="286" r:id="rId34"/>
    <p:sldId id="287" r:id="rId35"/>
    <p:sldId id="279" r:id="rId36"/>
    <p:sldId id="297" r:id="rId37"/>
    <p:sldId id="307" r:id="rId38"/>
    <p:sldId id="289" r:id="rId39"/>
    <p:sldId id="290" r:id="rId40"/>
    <p:sldId id="312" r:id="rId41"/>
    <p:sldId id="296" r:id="rId42"/>
    <p:sldId id="288" r:id="rId43"/>
    <p:sldId id="300" r:id="rId44"/>
    <p:sldId id="301" r:id="rId45"/>
    <p:sldId id="302" r:id="rId46"/>
    <p:sldId id="303" r:id="rId47"/>
    <p:sldId id="311" r:id="rId48"/>
    <p:sldId id="292" r:id="rId49"/>
    <p:sldId id="298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31"/>
    <p:restoredTop sz="94631"/>
  </p:normalViewPr>
  <p:slideViewPr>
    <p:cSldViewPr snapToGrid="0" snapToObjects="1">
      <p:cViewPr varScale="1">
        <p:scale>
          <a:sx n="101" d="100"/>
          <a:sy n="101" d="100"/>
        </p:scale>
        <p:origin x="21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CACAE-BA8E-A54C-AA9C-DEAEBC401AAC}" type="datetimeFigureOut">
              <a:rPr lang="en-US" smtClean="0"/>
              <a:t>4/24/18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C140A9-4BAB-F04A-9504-374269B71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47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Inclusion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AFC28-7053-C042-9EDE-6036FF80DA5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303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C484D-B258-BC42-984C-7E603257D465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B411-CD6A-5040-BCEB-0358E1D5D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710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C484D-B258-BC42-984C-7E603257D465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B411-CD6A-5040-BCEB-0358E1D5D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252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C484D-B258-BC42-984C-7E603257D465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B411-CD6A-5040-BCEB-0358E1D5D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715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C484D-B258-BC42-984C-7E603257D465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B411-CD6A-5040-BCEB-0358E1D5D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072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C484D-B258-BC42-984C-7E603257D465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B411-CD6A-5040-BCEB-0358E1D5D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854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C484D-B258-BC42-984C-7E603257D465}" type="datetimeFigureOut">
              <a:rPr lang="en-US" smtClean="0"/>
              <a:t>4/24/18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B411-CD6A-5040-BCEB-0358E1D5D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4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C484D-B258-BC42-984C-7E603257D465}" type="datetimeFigureOut">
              <a:rPr lang="en-US" smtClean="0"/>
              <a:t>4/24/18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B411-CD6A-5040-BCEB-0358E1D5D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45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C484D-B258-BC42-984C-7E603257D465}" type="datetimeFigureOut">
              <a:rPr lang="en-US" smtClean="0"/>
              <a:t>4/24/18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B411-CD6A-5040-BCEB-0358E1D5D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878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C484D-B258-BC42-984C-7E603257D465}" type="datetimeFigureOut">
              <a:rPr lang="en-US" smtClean="0"/>
              <a:t>4/24/18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B411-CD6A-5040-BCEB-0358E1D5D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56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C484D-B258-BC42-984C-7E603257D465}" type="datetimeFigureOut">
              <a:rPr lang="en-US" smtClean="0"/>
              <a:t>4/24/18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B411-CD6A-5040-BCEB-0358E1D5D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276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C484D-B258-BC42-984C-7E603257D465}" type="datetimeFigureOut">
              <a:rPr lang="en-US" smtClean="0"/>
              <a:t>4/24/18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B411-CD6A-5040-BCEB-0358E1D5D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881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C484D-B258-BC42-984C-7E603257D465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DB411-CD6A-5040-BCEB-0358E1D5D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911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mailto:jegonzal@cs.berkeley.edu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tiff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tiff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0.tiff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fatconference.org/" TargetMode="External"/><Relationship Id="rId2" Type="http://schemas.openxmlformats.org/officeDocument/2006/relationships/hyperlink" Target="https://fatml.org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tiff"/><Relationship Id="rId4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832236" y="4001722"/>
            <a:ext cx="8338783" cy="2370181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uFillTx/>
              </a:rPr>
              <a:t>Slides by: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b="1" dirty="0"/>
              <a:t>Joshua Kroll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hlinkClick r:id="rId2"/>
              </a:rPr>
              <a:t>kroll@berkeley.edu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1600" dirty="0">
              <a:uFillTx/>
              <a:hlinkClick r:id="rId2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1600" dirty="0">
              <a:uFillTx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9219270" y="4831542"/>
            <a:ext cx="0" cy="82930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6338" y="5758210"/>
            <a:ext cx="745864" cy="737142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8921752" y="3759277"/>
            <a:ext cx="2884947" cy="2855070"/>
            <a:chOff x="8921752" y="3759277"/>
            <a:chExt cx="2884947" cy="2855070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9872462" y="4305556"/>
              <a:ext cx="82930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1297141" y="4831542"/>
              <a:ext cx="0" cy="82930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H="1">
              <a:off x="9811502" y="6186102"/>
              <a:ext cx="82930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8921752" y="3759277"/>
              <a:ext cx="59503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>
                  <a:latin typeface="Times" charset="0"/>
                  <a:ea typeface="Times" charset="0"/>
                  <a:cs typeface="Times" charset="0"/>
                </a:rPr>
                <a:t>?</a:t>
              </a: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87582" y="5910873"/>
              <a:ext cx="1019117" cy="70347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 cstate="screen"/>
            <a:stretch>
              <a:fillRect/>
            </a:stretch>
          </p:blipFill>
          <p:spPr>
            <a:xfrm>
              <a:off x="10905613" y="3825093"/>
              <a:ext cx="749289" cy="830237"/>
            </a:xfrm>
            <a:prstGeom prst="rect">
              <a:avLst/>
            </a:prstGeom>
          </p:spPr>
        </p:pic>
      </p:grpSp>
      <p:sp>
        <p:nvSpPr>
          <p:cNvPr id="12" name="Title 2"/>
          <p:cNvSpPr txBox="1">
            <a:spLocks/>
          </p:cNvSpPr>
          <p:nvPr/>
        </p:nvSpPr>
        <p:spPr>
          <a:xfrm>
            <a:off x="717196" y="0"/>
            <a:ext cx="10764822" cy="4076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pPr algn="l"/>
            <a:r>
              <a:rPr lang="en-US" b="1" dirty="0"/>
              <a:t>Data Science 100</a:t>
            </a:r>
            <a:br>
              <a:rPr lang="en-US" sz="5400" dirty="0"/>
            </a:br>
            <a:r>
              <a:rPr lang="en-US" sz="5400" i="1" dirty="0"/>
              <a:t>Lecture 27: Ethics in Data Science</a:t>
            </a:r>
          </a:p>
        </p:txBody>
      </p:sp>
    </p:spTree>
    <p:extLst>
      <p:ext uri="{BB962C8B-B14F-4D97-AF65-F5344CB8AC3E}">
        <p14:creationId xmlns:p14="http://schemas.microsoft.com/office/powerpoint/2010/main" val="629594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4" t="14248" r="4132" b="10697"/>
          <a:stretch/>
        </p:blipFill>
        <p:spPr>
          <a:xfrm>
            <a:off x="1476499" y="1386445"/>
            <a:ext cx="9239003" cy="408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11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0" t="10909" r="4161" b="9957"/>
          <a:stretch/>
        </p:blipFill>
        <p:spPr>
          <a:xfrm>
            <a:off x="1613065" y="715488"/>
            <a:ext cx="8965871" cy="542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84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2FDCD-9A8E-6340-97CD-BA0EA9EA5E37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science is everywhere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25328" y="1573603"/>
            <a:ext cx="2223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Scoring Systems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95397" y="1573603"/>
            <a:ext cx="1299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Lotteries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210" y="2161020"/>
            <a:ext cx="2183027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646" y="3365222"/>
            <a:ext cx="914400" cy="91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94457" y="1384765"/>
            <a:ext cx="26633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Criminal Justice</a:t>
            </a:r>
          </a:p>
          <a:p>
            <a:pPr algn="ctr"/>
            <a:r>
              <a:rPr lang="en-US" sz="2400" b="1" dirty="0"/>
              <a:t>&amp; National Security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8179" y="2161020"/>
            <a:ext cx="1315915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2728" y="3365222"/>
            <a:ext cx="914400" cy="914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92654" y="4403734"/>
            <a:ext cx="890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News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5438" y="4612907"/>
            <a:ext cx="1828800" cy="812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497303" y="4449989"/>
            <a:ext cx="1186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Lending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1703" y="6238202"/>
            <a:ext cx="1828800" cy="53113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430331" y="4417723"/>
            <a:ext cx="950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Hiring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8832" y="5022564"/>
            <a:ext cx="1496291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8651" y="4837925"/>
            <a:ext cx="1368862" cy="914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0" y="6172200"/>
            <a:ext cx="2378676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60223" y="2161020"/>
            <a:ext cx="1828800" cy="65328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60223" y="3365223"/>
            <a:ext cx="1828800" cy="69488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3"/>
          <a:srcRect t="11748" b="13015"/>
          <a:stretch/>
        </p:blipFill>
        <p:spPr>
          <a:xfrm>
            <a:off x="2060893" y="5022564"/>
            <a:ext cx="1828800" cy="103196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92042" y="5076717"/>
            <a:ext cx="1828800" cy="43681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70236" y="6102560"/>
            <a:ext cx="1828800" cy="52684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96400" y="5637631"/>
            <a:ext cx="914400" cy="914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12978" y="2161020"/>
            <a:ext cx="812800" cy="812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84094" y="3075420"/>
            <a:ext cx="1211071" cy="121107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9"/>
          <a:srcRect t="28424" b="30471"/>
          <a:stretch/>
        </p:blipFill>
        <p:spPr>
          <a:xfrm>
            <a:off x="4416469" y="5582923"/>
            <a:ext cx="2115666" cy="56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35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0" y="1003300"/>
            <a:ext cx="6350000" cy="4851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2FDCD-9A8E-6340-97CD-BA0EA9EA5E3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630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2FDCD-9A8E-6340-97CD-BA0EA9EA5E37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484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Life Cycle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5604236" y="2635252"/>
            <a:ext cx="82930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6432766" y="3758247"/>
            <a:ext cx="442970" cy="38064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5264348" y="3810649"/>
            <a:ext cx="355675" cy="3893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653526" y="2088973"/>
            <a:ext cx="5950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Times" charset="0"/>
                <a:ea typeface="Times" charset="0"/>
                <a:cs typeface="Times" charset="0"/>
              </a:rPr>
              <a:t>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9356" y="4240569"/>
            <a:ext cx="1019117" cy="7034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637387" y="2154789"/>
            <a:ext cx="749289" cy="8302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3526" y="4206901"/>
            <a:ext cx="745864" cy="737142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4964262" y="3161238"/>
            <a:ext cx="0" cy="82930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1242" y="1960909"/>
            <a:ext cx="3799178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b="1" dirty="0"/>
              <a:t>Context</a:t>
            </a:r>
          </a:p>
          <a:p>
            <a:r>
              <a:rPr lang="en-US" sz="2400" dirty="0"/>
              <a:t>Question</a:t>
            </a:r>
          </a:p>
          <a:p>
            <a:r>
              <a:rPr lang="en-US" sz="2400" dirty="0"/>
              <a:t>Refine Question to an one answerable with data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09514" y="1949022"/>
            <a:ext cx="3799178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b="1" dirty="0"/>
              <a:t>Design</a:t>
            </a:r>
          </a:p>
          <a:p>
            <a:r>
              <a:rPr lang="en-US" sz="2400" dirty="0"/>
              <a:t>Data Collection</a:t>
            </a:r>
          </a:p>
          <a:p>
            <a:r>
              <a:rPr lang="en-US" sz="2400" dirty="0"/>
              <a:t>Data Cleaning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85244" y="3289302"/>
            <a:ext cx="4364641" cy="34163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b="1" dirty="0"/>
              <a:t>Modeling</a:t>
            </a:r>
          </a:p>
          <a:p>
            <a:r>
              <a:rPr lang="en-US" sz="2400" dirty="0"/>
              <a:t>Test-train split</a:t>
            </a:r>
          </a:p>
          <a:p>
            <a:r>
              <a:rPr lang="en-US" sz="2400" dirty="0"/>
              <a:t>Loss function choice</a:t>
            </a:r>
          </a:p>
          <a:p>
            <a:r>
              <a:rPr lang="en-US" sz="2400" dirty="0"/>
              <a:t>Feature engineering</a:t>
            </a:r>
          </a:p>
          <a:p>
            <a:r>
              <a:rPr lang="en-US" sz="2400" dirty="0"/>
              <a:t>	Transformations, </a:t>
            </a:r>
          </a:p>
          <a:p>
            <a:r>
              <a:rPr lang="en-US" sz="2400" dirty="0"/>
              <a:t>	Dummy Variables</a:t>
            </a:r>
          </a:p>
          <a:p>
            <a:r>
              <a:rPr lang="en-US" sz="2400" dirty="0"/>
              <a:t>Model selection</a:t>
            </a:r>
          </a:p>
          <a:p>
            <a:r>
              <a:rPr lang="en-US" sz="2400" dirty="0"/>
              <a:t>	Best subset regression</a:t>
            </a:r>
          </a:p>
          <a:p>
            <a:r>
              <a:rPr lang="en-US" sz="2400" dirty="0"/>
              <a:t>	Cross-Validation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8705" y="4239030"/>
            <a:ext cx="3799178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b="1" dirty="0"/>
              <a:t>Model evaluation</a:t>
            </a:r>
          </a:p>
          <a:p>
            <a:r>
              <a:rPr lang="en-US" sz="2400" dirty="0"/>
              <a:t>Prediction error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60411" y="3348984"/>
            <a:ext cx="872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BIAS!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6464217" y="2975497"/>
            <a:ext cx="394260" cy="3854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181315" y="3313638"/>
            <a:ext cx="0" cy="82930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695676" y="4668198"/>
            <a:ext cx="82930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186907" y="2897964"/>
            <a:ext cx="359728" cy="4359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86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&amp; Refinement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80868" y="365125"/>
            <a:ext cx="745864" cy="7371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1524000"/>
            <a:ext cx="109982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894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&amp; Refinement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80868" y="365125"/>
            <a:ext cx="745864" cy="7371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" y="2603500"/>
            <a:ext cx="120015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82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68" y="0"/>
            <a:ext cx="10425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00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9434-E7E0-FE48-911C-4CEEB5DCB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A28E8-9CC9-C145-BCDD-E86759A56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145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0" y="926275"/>
            <a:ext cx="41275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40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650" y="0"/>
            <a:ext cx="56007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2233"/>
            <a:ext cx="6096000" cy="3390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00" y="3903133"/>
            <a:ext cx="9918700" cy="294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2387600"/>
            <a:ext cx="83439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2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0979155" y="365125"/>
            <a:ext cx="749289" cy="8302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155" y="1283105"/>
            <a:ext cx="3862911" cy="55529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283105"/>
            <a:ext cx="3862911" cy="555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75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0979155" y="365125"/>
            <a:ext cx="749289" cy="83023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0" y="1371600"/>
            <a:ext cx="8255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70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/>
              <a:t>http://</a:t>
            </a:r>
            <a:r>
              <a:rPr lang="en-US" sz="5400" b="1" dirty="0" err="1"/>
              <a:t>bit.ly</a:t>
            </a:r>
            <a:r>
              <a:rPr lang="en-US" sz="5400" b="1" dirty="0"/>
              <a:t>/ds100-sp18-eth</a:t>
            </a:r>
          </a:p>
        </p:txBody>
      </p:sp>
    </p:spTree>
    <p:extLst>
      <p:ext uri="{BB962C8B-B14F-4D97-AF65-F5344CB8AC3E}">
        <p14:creationId xmlns:p14="http://schemas.microsoft.com/office/powerpoint/2010/main" val="2035252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0979155" y="365125"/>
            <a:ext cx="749289" cy="8302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494" y="3403600"/>
            <a:ext cx="6823506" cy="345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78100"/>
            <a:ext cx="53975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423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339" y="1834126"/>
            <a:ext cx="5067323" cy="50238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0979155" y="365125"/>
            <a:ext cx="749289" cy="83023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</p:spTree>
    <p:extLst>
      <p:ext uri="{BB962C8B-B14F-4D97-AF65-F5344CB8AC3E}">
        <p14:creationId xmlns:p14="http://schemas.microsoft.com/office/powerpoint/2010/main" val="359716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0979155" y="365125"/>
            <a:ext cx="749289" cy="83023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9591D6-22EB-9E42-BD70-299D516E9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550" y="2381250"/>
            <a:ext cx="54229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95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Test-Train Split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9327" y="365125"/>
            <a:ext cx="1019117" cy="7034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150" y="1898650"/>
            <a:ext cx="67437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318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 Choice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9327" y="365125"/>
            <a:ext cx="1019117" cy="7034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3519" r="23148" b="4691"/>
          <a:stretch/>
        </p:blipFill>
        <p:spPr>
          <a:xfrm>
            <a:off x="7426322" y="1343024"/>
            <a:ext cx="4114800" cy="55149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67" y="2495550"/>
            <a:ext cx="59182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25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050" y="1769257"/>
            <a:ext cx="8385149" cy="71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96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012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041" y="0"/>
            <a:ext cx="93459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64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50" y="933450"/>
            <a:ext cx="77851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343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150" y="996950"/>
            <a:ext cx="77597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367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why does </a:t>
            </a:r>
            <a:r>
              <a:rPr lang="en-US" dirty="0" err="1"/>
              <a:t>ProPublica</a:t>
            </a:r>
            <a:r>
              <a:rPr lang="en-US" dirty="0"/>
              <a:t> think COMPAS is biased?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2890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23950"/>
            <a:ext cx="114300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7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9327" y="365125"/>
            <a:ext cx="1019117" cy="7034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200" y="1690688"/>
            <a:ext cx="7993547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870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9327" y="365125"/>
            <a:ext cx="1019117" cy="7034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109" y="1413343"/>
            <a:ext cx="6723783" cy="544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197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9327" y="365125"/>
            <a:ext cx="1019117" cy="703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A98B72-2C43-2141-AC79-F627AA79D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867" y="1413343"/>
            <a:ext cx="8128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435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9327" y="365125"/>
            <a:ext cx="1019117" cy="7034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1200"/>
            <a:ext cx="12192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68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80868" y="365125"/>
            <a:ext cx="745864" cy="7371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192000" cy="480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03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660400"/>
            <a:ext cx="88900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294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204C6-20AC-AF4F-B520-0B408D355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C33E80-2120-6349-AC10-87E2F880C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480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4453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do we do about this?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321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Know what the data are telling you</a:t>
            </a:r>
          </a:p>
          <a:p>
            <a:pPr lvl="1"/>
            <a:r>
              <a:rPr lang="en-US" dirty="0"/>
              <a:t>Understand your model, and validate it</a:t>
            </a:r>
          </a:p>
          <a:p>
            <a:pPr lvl="1"/>
            <a:r>
              <a:rPr lang="en-US" dirty="0"/>
              <a:t>Involve domain experts; “raw data” is an oxymoron</a:t>
            </a:r>
          </a:p>
          <a:p>
            <a:pPr lvl="1"/>
            <a:r>
              <a:rPr lang="en-US" dirty="0"/>
              <a:t>Communicate not just model </a:t>
            </a:r>
            <a:r>
              <a:rPr lang="en-US" i="1" dirty="0"/>
              <a:t>capabilities</a:t>
            </a:r>
            <a:r>
              <a:rPr lang="en-US" dirty="0"/>
              <a:t>, but also </a:t>
            </a:r>
            <a:r>
              <a:rPr lang="en-US" i="1" dirty="0"/>
              <a:t>limits</a:t>
            </a:r>
            <a:r>
              <a:rPr lang="en-US" dirty="0"/>
              <a:t> and </a:t>
            </a:r>
            <a:r>
              <a:rPr lang="en-US" i="1" dirty="0"/>
              <a:t>assumptions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about people are about people</a:t>
            </a:r>
          </a:p>
          <a:p>
            <a:pPr lvl="1"/>
            <a:r>
              <a:rPr lang="en-US" dirty="0"/>
              <a:t>The data do not exist on their own, someone made them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 dirty="0"/>
              <a:t>Always</a:t>
            </a:r>
            <a:r>
              <a:rPr lang="en-US" dirty="0"/>
              <a:t> consider why your model might be wrong in systematic ways</a:t>
            </a:r>
          </a:p>
          <a:p>
            <a:pPr lvl="1"/>
            <a:r>
              <a:rPr lang="en-US" dirty="0"/>
              <a:t>Don’t just </a:t>
            </a:r>
            <a:r>
              <a:rPr lang="en-US" b="1" dirty="0"/>
              <a:t>trust</a:t>
            </a:r>
            <a:r>
              <a:rPr lang="en-US" dirty="0"/>
              <a:t> the technology, make it </a:t>
            </a:r>
            <a:r>
              <a:rPr lang="en-US" b="1" dirty="0"/>
              <a:t>trustworthy</a:t>
            </a:r>
          </a:p>
          <a:p>
            <a:pPr lvl="1"/>
            <a:r>
              <a:rPr lang="en-US" b="1" dirty="0"/>
              <a:t>Close</a:t>
            </a:r>
            <a:r>
              <a:rPr lang="en-US" dirty="0"/>
              <a:t> the data science lifecycle: the world changes, and so should your models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753226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 beyond the Data Science Lifecycle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47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we deploy technology at all?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8704" b="9074"/>
          <a:stretch/>
        </p:blipFill>
        <p:spPr>
          <a:xfrm>
            <a:off x="6096000" y="1896533"/>
            <a:ext cx="6096000" cy="375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6534"/>
            <a:ext cx="5660913" cy="375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752" y="1591294"/>
            <a:ext cx="8526495" cy="526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4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is it ethical to collect data?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0" y="2260600"/>
            <a:ext cx="3175000" cy="4597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2400300"/>
            <a:ext cx="76835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4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is it ethical to collect </a:t>
            </a:r>
            <a:r>
              <a:rPr lang="en-US" i="1" dirty="0"/>
              <a:t>sensitive</a:t>
            </a:r>
            <a:r>
              <a:rPr lang="en-US" dirty="0"/>
              <a:t> data?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Without knowing sensitive attributes, it’s not possible to know how to make good decisions.</a:t>
            </a:r>
          </a:p>
          <a:p>
            <a:pPr lvl="1"/>
            <a:r>
              <a:rPr lang="en-US" dirty="0"/>
              <a:t>E.g., in a credit-granting context, there’s no reason to believe that qualified minority applicants will be similar to qualified members of the majority</a:t>
            </a:r>
          </a:p>
          <a:p>
            <a:r>
              <a:rPr lang="en-US" dirty="0"/>
              <a:t>But having sensitive data means it can be repurposed for other uses</a:t>
            </a:r>
          </a:p>
        </p:txBody>
      </p:sp>
    </p:spTree>
    <p:extLst>
      <p:ext uri="{BB962C8B-B14F-4D97-AF65-F5344CB8AC3E}">
        <p14:creationId xmlns:p14="http://schemas.microsoft.com/office/powerpoint/2010/main" val="12048044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F143D4-2ABA-1F42-BF41-77ED16959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101850"/>
            <a:ext cx="7620000" cy="3975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3162598-DFE4-DD4D-8754-1435C09C2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Inclusion and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1265509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a course at Berkeley on people and technology</a:t>
            </a:r>
          </a:p>
          <a:p>
            <a:r>
              <a:rPr lang="en-US" dirty="0"/>
              <a:t>Visit </a:t>
            </a:r>
            <a:r>
              <a:rPr lang="en-US" dirty="0">
                <a:hlinkClick r:id="rId2"/>
              </a:rPr>
              <a:t>https://fatml.org</a:t>
            </a:r>
            <a:r>
              <a:rPr lang="en-US" dirty="0"/>
              <a:t> and </a:t>
            </a:r>
            <a:r>
              <a:rPr lang="en-US" dirty="0">
                <a:hlinkClick r:id="rId3"/>
              </a:rPr>
              <a:t>https://fatconference.org</a:t>
            </a:r>
            <a:endParaRPr lang="en-US" dirty="0"/>
          </a:p>
          <a:p>
            <a:pPr lvl="1"/>
            <a:r>
              <a:rPr lang="en-US" dirty="0"/>
              <a:t>Reading list</a:t>
            </a:r>
          </a:p>
          <a:p>
            <a:pPr lvl="1"/>
            <a:r>
              <a:rPr lang="en-US" dirty="0"/>
              <a:t>Principles for Accountable Algorithms</a:t>
            </a:r>
          </a:p>
          <a:p>
            <a:r>
              <a:rPr lang="en-US" dirty="0"/>
              <a:t>Books</a:t>
            </a:r>
          </a:p>
          <a:p>
            <a:pPr lvl="1"/>
            <a:r>
              <a:rPr lang="en-US" i="1" dirty="0"/>
              <a:t>Weapons of Math Destruction,</a:t>
            </a:r>
            <a:r>
              <a:rPr lang="en-US" dirty="0"/>
              <a:t> by Cathy O’Neil</a:t>
            </a:r>
          </a:p>
          <a:p>
            <a:pPr lvl="1"/>
            <a:r>
              <a:rPr lang="en-US" i="1" dirty="0"/>
              <a:t>How to Lie With Statistics</a:t>
            </a:r>
            <a:r>
              <a:rPr lang="en-US" dirty="0"/>
              <a:t>, by Darrell Huff</a:t>
            </a:r>
          </a:p>
          <a:p>
            <a:r>
              <a:rPr lang="en-US" dirty="0"/>
              <a:t>Courses around the world: </a:t>
            </a:r>
            <a:r>
              <a:rPr lang="en-US" dirty="0" err="1"/>
              <a:t>tinyurl.com</a:t>
            </a:r>
            <a:r>
              <a:rPr lang="en-US" dirty="0"/>
              <a:t>/ethics-classes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5179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3283" y="287866"/>
            <a:ext cx="74036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/>
              <a:t>“Remember that all models are wrong; the practical question is how wrong do they have to be to not be useful.”</a:t>
            </a:r>
          </a:p>
          <a:p>
            <a:r>
              <a:rPr lang="en-US" sz="3600" dirty="0"/>
              <a:t>		-George E. P. Box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461" t="3675" r="8292" b="4045"/>
          <a:stretch/>
        </p:blipFill>
        <p:spPr>
          <a:xfrm>
            <a:off x="7298266" y="2387601"/>
            <a:ext cx="2760134" cy="425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43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787" y="319479"/>
            <a:ext cx="6096000" cy="3429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87" y="319479"/>
            <a:ext cx="5080000" cy="2857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787" y="3176979"/>
            <a:ext cx="6096000" cy="3429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286" y="3176979"/>
            <a:ext cx="514350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23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3663"/>
          <a:stretch/>
        </p:blipFill>
        <p:spPr>
          <a:xfrm>
            <a:off x="4191000" y="2355850"/>
            <a:ext cx="3670465" cy="2146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82" y="4502150"/>
            <a:ext cx="105283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28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673"/>
            <a:ext cx="12192000" cy="66966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534" y="80673"/>
            <a:ext cx="6337465" cy="195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48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D415C7-3B71-AF42-A7CF-0A490B6A9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697" y="1686983"/>
            <a:ext cx="5149504" cy="1725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4E9E8A-3E44-4F42-B29C-280C25329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49" y="1686983"/>
            <a:ext cx="5137150" cy="17266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FD1F2C-268A-9E43-8394-BD074205A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49" y="4351866"/>
            <a:ext cx="5142870" cy="17314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A63147-074D-144C-A8F9-373857C482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1559" y="4351865"/>
            <a:ext cx="5185642" cy="1731433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1AE6113-11A2-094A-9717-FBB2D5193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Gender Shades</a:t>
            </a:r>
          </a:p>
        </p:txBody>
      </p:sp>
    </p:spTree>
    <p:extLst>
      <p:ext uri="{BB962C8B-B14F-4D97-AF65-F5344CB8AC3E}">
        <p14:creationId xmlns:p14="http://schemas.microsoft.com/office/powerpoint/2010/main" val="2813576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350" y="1911350"/>
            <a:ext cx="4559300" cy="3035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700" y="4946650"/>
            <a:ext cx="75946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40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1089</TotalTime>
  <Words>389</Words>
  <Application>Microsoft Macintosh PowerPoint</Application>
  <PresentationFormat>Widescreen</PresentationFormat>
  <Paragraphs>87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Calibri Light</vt:lpstr>
      <vt:lpstr>Helvetica Neue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Gender Shades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Science Life Cycle</vt:lpstr>
      <vt:lpstr>Context &amp; Refinement</vt:lpstr>
      <vt:lpstr>Context &amp; Refinement</vt:lpstr>
      <vt:lpstr>PowerPoint Presentation</vt:lpstr>
      <vt:lpstr>Proxies</vt:lpstr>
      <vt:lpstr>PowerPoint Presentation</vt:lpstr>
      <vt:lpstr>Data Collection</vt:lpstr>
      <vt:lpstr>Data Collection</vt:lpstr>
      <vt:lpstr>http://bit.ly/ds100-sp18-eth</vt:lpstr>
      <vt:lpstr>Data Cleaning</vt:lpstr>
      <vt:lpstr>Data Cleaning</vt:lpstr>
      <vt:lpstr>Data Cleaning</vt:lpstr>
      <vt:lpstr>Test-Train Split</vt:lpstr>
      <vt:lpstr>Loss Function Choice</vt:lpstr>
      <vt:lpstr>PowerPoint Presentation</vt:lpstr>
      <vt:lpstr>PowerPoint Presentation</vt:lpstr>
      <vt:lpstr>PowerPoint Presentation</vt:lpstr>
      <vt:lpstr>PowerPoint Presentation</vt:lpstr>
      <vt:lpstr>So why does ProPublica think COMPAS is biased?</vt:lpstr>
      <vt:lpstr>PowerPoint Presentation</vt:lpstr>
      <vt:lpstr>Feature Engineering</vt:lpstr>
      <vt:lpstr>Feature Engineering</vt:lpstr>
      <vt:lpstr>Feature Engineering</vt:lpstr>
      <vt:lpstr>Model Selection</vt:lpstr>
      <vt:lpstr>Model Evaluation</vt:lpstr>
      <vt:lpstr>Model Evaluation</vt:lpstr>
      <vt:lpstr>So what do we do about this?</vt:lpstr>
      <vt:lpstr>Ethical Lessons</vt:lpstr>
      <vt:lpstr>Ethics beyond the Data Science Lifecycle</vt:lpstr>
      <vt:lpstr>Should we deploy technology at all?</vt:lpstr>
      <vt:lpstr>When is it ethical to collect data?</vt:lpstr>
      <vt:lpstr>When is it ethical to collect sensitive data?</vt:lpstr>
      <vt:lpstr>Inclusion and Representation</vt:lpstr>
      <vt:lpstr>Resources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Ethics in Data Science</dc:title>
  <dc:creator>Joshua Kroll</dc:creator>
  <cp:lastModifiedBy>Joshua Kroll</cp:lastModifiedBy>
  <cp:revision>50</cp:revision>
  <dcterms:created xsi:type="dcterms:W3CDTF">2017-11-30T02:57:06Z</dcterms:created>
  <dcterms:modified xsi:type="dcterms:W3CDTF">2018-04-24T16:35:48Z</dcterms:modified>
</cp:coreProperties>
</file>